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0" r:id="rId1"/>
  </p:sldMasterIdLst>
  <p:notesMasterIdLst>
    <p:notesMasterId r:id="rId13"/>
  </p:notesMasterIdLst>
  <p:sldIdLst>
    <p:sldId id="256" r:id="rId2"/>
    <p:sldId id="258" r:id="rId3"/>
    <p:sldId id="260" r:id="rId4"/>
    <p:sldId id="262" r:id="rId5"/>
    <p:sldId id="257" r:id="rId6"/>
    <p:sldId id="263" r:id="rId7"/>
    <p:sldId id="264" r:id="rId8"/>
    <p:sldId id="265" r:id="rId9"/>
    <p:sldId id="266" r:id="rId10"/>
    <p:sldId id="261" r:id="rId11"/>
    <p:sldId id="25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A9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61"/>
    <p:restoredTop sz="89531"/>
  </p:normalViewPr>
  <p:slideViewPr>
    <p:cSldViewPr snapToGrid="0">
      <p:cViewPr>
        <p:scale>
          <a:sx n="105" d="100"/>
          <a:sy n="105" d="100"/>
        </p:scale>
        <p:origin x="112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0ACA1-F78E-2C43-B98A-A6B4885C2F46}" type="datetimeFigureOut">
              <a:rPr lang="en-LB" smtClean="0"/>
              <a:t>14/01/2023</a:t>
            </a:fld>
            <a:endParaRPr lang="en-L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7FCB4-DF2F-364C-9F18-4D30714115E3}" type="slidenum">
              <a:rPr lang="en-LB" smtClean="0"/>
              <a:t>‹#›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2993763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 players per team </a:t>
            </a:r>
          </a:p>
          <a:p>
            <a:endParaRPr lang="en-L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7FCB4-DF2F-364C-9F18-4D30714115E3}" type="slidenum">
              <a:rPr lang="en-LB" smtClean="0"/>
              <a:t>3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3193153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 players per team </a:t>
            </a:r>
          </a:p>
          <a:p>
            <a:endParaRPr lang="en-L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7FCB4-DF2F-364C-9F18-4D30714115E3}" type="slidenum">
              <a:rPr lang="en-LB" smtClean="0"/>
              <a:t>4</a:t>
            </a:fld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2069757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2BE8-90C6-8242-84DA-889DFF44E950}" type="datetime1">
              <a:rPr lang="en-US" smtClean="0"/>
              <a:t>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0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5F93-ABB5-F84C-BAF0-6F7729A21604}" type="datetime1">
              <a:rPr lang="en-US" smtClean="0"/>
              <a:t>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1DF6-13C3-4945-A655-1B2EC19092B3}" type="datetime1">
              <a:rPr lang="en-US" smtClean="0"/>
              <a:t>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90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F3AD-4F92-3A43-847A-493AE13BC560}" type="datetime1">
              <a:rPr lang="en-US" smtClean="0"/>
              <a:t>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227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95F50-C7CD-6243-B564-45262EE1797B}" type="datetime1">
              <a:rPr lang="en-US" smtClean="0"/>
              <a:t>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04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8245-1977-F94A-8401-6551C9FCAA25}" type="datetime1">
              <a:rPr lang="en-US" smtClean="0"/>
              <a:t>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71E8-6196-EE4F-86E3-01DB8C99A843}" type="datetime1">
              <a:rPr lang="en-US" smtClean="0"/>
              <a:t>1/14/23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7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852F-222F-044C-9260-F0C3E05A3BAA}" type="datetime1">
              <a:rPr lang="en-US" smtClean="0"/>
              <a:t>1/14/23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89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2613-DF5D-7542-8CE8-7A0596E88360}" type="datetime1">
              <a:rPr lang="en-US" smtClean="0"/>
              <a:t>1/14/23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00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79FF2-566F-7446-9974-A64FD82F128D}" type="datetime1">
              <a:rPr lang="en-US" smtClean="0"/>
              <a:t>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6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601-5B4F-364F-9221-22D579FCBE48}" type="datetime1">
              <a:rPr lang="en-US" smtClean="0"/>
              <a:t>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2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1F4B1E77-6D11-464D-9FDA-1A89EF3E0F70}" type="datetime1">
              <a:rPr lang="en-US" smtClean="0"/>
              <a:t>1/14/23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59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9" r:id="rId6"/>
    <p:sldLayoutId id="2147483924" r:id="rId7"/>
    <p:sldLayoutId id="2147483925" r:id="rId8"/>
    <p:sldLayoutId id="2147483926" r:id="rId9"/>
    <p:sldLayoutId id="2147483928" r:id="rId10"/>
    <p:sldLayoutId id="2147483927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mlb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9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athletic game, sport, dirt&#10;&#10;Description automatically generated">
            <a:extLst>
              <a:ext uri="{FF2B5EF4-FFF2-40B4-BE49-F238E27FC236}">
                <a16:creationId xmlns:a16="http://schemas.microsoft.com/office/drawing/2014/main" id="{DAE136FD-98C4-EA14-D4EC-4BC0B7193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AC8494C5-ED44-4EAD-9213-4FBAA4BB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8455A-6052-0E8A-5005-BA467B950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7640" y="75834"/>
            <a:ext cx="7449045" cy="1107511"/>
          </a:xfrm>
        </p:spPr>
        <p:txBody>
          <a:bodyPr anchor="b">
            <a:normAutofit/>
          </a:bodyPr>
          <a:lstStyle/>
          <a:p>
            <a:r>
              <a:rPr lang="en-LB" dirty="0">
                <a:solidFill>
                  <a:srgbClr val="FFFFFF"/>
                </a:solidFill>
              </a:rPr>
              <a:t>Stealing 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94646-62F6-1D3A-CFFE-EF6ACB2F3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171" y="1183344"/>
            <a:ext cx="5818912" cy="1678609"/>
          </a:xfrm>
        </p:spPr>
        <p:txBody>
          <a:bodyPr anchor="t">
            <a:normAutofit fontScale="77500" lnSpcReduction="20000"/>
          </a:bodyPr>
          <a:lstStyle/>
          <a:p>
            <a:r>
              <a:rPr lang="en-LB" b="1" dirty="0">
                <a:solidFill>
                  <a:schemeClr val="bg2"/>
                </a:solidFill>
              </a:rPr>
              <a:t>Presented by:</a:t>
            </a:r>
          </a:p>
          <a:p>
            <a:r>
              <a:rPr lang="en-LB" b="1" dirty="0">
                <a:solidFill>
                  <a:schemeClr val="bg2"/>
                </a:solidFill>
              </a:rPr>
              <a:t> Mireille Nehme</a:t>
            </a:r>
          </a:p>
          <a:p>
            <a:r>
              <a:rPr lang="en-LB" b="1" dirty="0">
                <a:solidFill>
                  <a:schemeClr val="bg2"/>
                </a:solidFill>
              </a:rPr>
              <a:t>Nathalie ouellette</a:t>
            </a:r>
          </a:p>
          <a:p>
            <a:r>
              <a:rPr lang="en-US" b="1" dirty="0">
                <a:solidFill>
                  <a:schemeClr val="bg2"/>
                </a:solidFill>
              </a:rPr>
              <a:t>S</a:t>
            </a:r>
            <a:r>
              <a:rPr lang="en-LB" b="1" dirty="0">
                <a:solidFill>
                  <a:schemeClr val="bg2"/>
                </a:solidFill>
              </a:rPr>
              <a:t>amuel van noppen</a:t>
            </a:r>
          </a:p>
          <a:p>
            <a:r>
              <a:rPr lang="en-US" b="1" i="0" dirty="0">
                <a:solidFill>
                  <a:schemeClr val="bg2"/>
                </a:solidFill>
                <a:effectLst/>
                <a:latin typeface="Slack-Lato"/>
              </a:rPr>
              <a:t>Wyatt Baldwin</a:t>
            </a:r>
            <a:endParaRPr lang="en-LB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27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967" y="2478755"/>
            <a:ext cx="7598826" cy="2945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</a:t>
            </a:r>
            <a:r>
              <a:rPr lang="en-LB" dirty="0"/>
              <a:t>ata description</a:t>
            </a:r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927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967" y="2478755"/>
            <a:ext cx="7598826" cy="2945618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02415-D908-92A4-B90B-184587DB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0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 262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64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5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6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7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8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9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0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1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2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3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4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5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6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7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8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9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0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1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3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4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5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6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7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8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9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0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1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2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3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4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5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8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9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0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1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2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3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4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5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6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7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4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5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6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7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8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9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0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322" name="Rectangle 321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3" y="5267"/>
            <a:ext cx="6635041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8455A-6052-0E8A-5005-BA467B950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932" y="571500"/>
            <a:ext cx="5110909" cy="16919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Content</a:t>
            </a:r>
            <a:endParaRPr lang="en-US" sz="40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94646-62F6-1D3A-CFFE-EF6ACB2F3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9" y="2415379"/>
            <a:ext cx="4539129" cy="369974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 err="1"/>
              <a:t>BAseball</a:t>
            </a:r>
            <a:r>
              <a:rPr lang="en-US" dirty="0"/>
              <a:t> Overview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Goal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Technologies &amp; tools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Future analysis</a:t>
            </a:r>
          </a:p>
        </p:txBody>
      </p:sp>
      <p:pic>
        <p:nvPicPr>
          <p:cNvPr id="8" name="Picture 7" descr="A picture containing athletic game, sport, dirt&#10;&#10;Description automatically generated">
            <a:extLst>
              <a:ext uri="{FF2B5EF4-FFF2-40B4-BE49-F238E27FC236}">
                <a16:creationId xmlns:a16="http://schemas.microsoft.com/office/drawing/2014/main" id="{DAE136FD-98C4-EA14-D4EC-4BC0B7193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55" r="26212" b="1"/>
          <a:stretch/>
        </p:blipFill>
        <p:spPr>
          <a:xfrm>
            <a:off x="6645834" y="1"/>
            <a:ext cx="5546166" cy="6866192"/>
          </a:xfrm>
          <a:prstGeom prst="rect">
            <a:avLst/>
          </a:prstGeom>
        </p:spPr>
      </p:pic>
      <p:grpSp>
        <p:nvGrpSpPr>
          <p:cNvPr id="326" name="Group 325">
            <a:extLst>
              <a:ext uri="{FF2B5EF4-FFF2-40B4-BE49-F238E27FC236}">
                <a16:creationId xmlns:a16="http://schemas.microsoft.com/office/drawing/2014/main" id="{3389B237-4CAB-4403-A95C-C04D71F4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5458" y="-31769"/>
            <a:ext cx="510538" cy="6804779"/>
            <a:chOff x="11445458" y="-31769"/>
            <a:chExt cx="510538" cy="6804779"/>
          </a:xfrm>
        </p:grpSpPr>
        <p:sp>
          <p:nvSpPr>
            <p:cNvPr id="327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521" y="666336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43">
              <a:extLst>
                <a:ext uri="{FF2B5EF4-FFF2-40B4-BE49-F238E27FC236}">
                  <a16:creationId xmlns:a16="http://schemas.microsoft.com/office/drawing/2014/main" id="{0E53B701-E5D9-4269-97AD-69F3087D2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634" y="742112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51">
              <a:extLst>
                <a:ext uri="{FF2B5EF4-FFF2-40B4-BE49-F238E27FC236}">
                  <a16:creationId xmlns:a16="http://schemas.microsoft.com/office/drawing/2014/main" id="{53F3EB0D-ADA8-4F65-9811-0A990FE6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6592" y="95982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53">
              <a:extLst>
                <a:ext uri="{FF2B5EF4-FFF2-40B4-BE49-F238E27FC236}">
                  <a16:creationId xmlns:a16="http://schemas.microsoft.com/office/drawing/2014/main" id="{7FC10137-17E1-4C6D-B7A2-CD86B7C1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678" y="1198596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54">
              <a:extLst>
                <a:ext uri="{FF2B5EF4-FFF2-40B4-BE49-F238E27FC236}">
                  <a16:creationId xmlns:a16="http://schemas.microsoft.com/office/drawing/2014/main" id="{983715DD-6794-4B57-8585-E0EFF671E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560" y="44736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55">
              <a:extLst>
                <a:ext uri="{FF2B5EF4-FFF2-40B4-BE49-F238E27FC236}">
                  <a16:creationId xmlns:a16="http://schemas.microsoft.com/office/drawing/2014/main" id="{6B8B9805-E14F-4943-B15E-48460BFD6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538" y="140819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56">
              <a:extLst>
                <a:ext uri="{FF2B5EF4-FFF2-40B4-BE49-F238E27FC236}">
                  <a16:creationId xmlns:a16="http://schemas.microsoft.com/office/drawing/2014/main" id="{112C42C6-34DE-404D-B18A-8E94E76A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234" y="223823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57">
              <a:extLst>
                <a:ext uri="{FF2B5EF4-FFF2-40B4-BE49-F238E27FC236}">
                  <a16:creationId xmlns:a16="http://schemas.microsoft.com/office/drawing/2014/main" id="{105114E3-B528-44FB-AD64-31F7940A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0687" y="1617942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59">
              <a:extLst>
                <a:ext uri="{FF2B5EF4-FFF2-40B4-BE49-F238E27FC236}">
                  <a16:creationId xmlns:a16="http://schemas.microsoft.com/office/drawing/2014/main" id="{66162961-2E66-4F1D-AD08-A09C28C5E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0137" y="20029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60">
              <a:extLst>
                <a:ext uri="{FF2B5EF4-FFF2-40B4-BE49-F238E27FC236}">
                  <a16:creationId xmlns:a16="http://schemas.microsoft.com/office/drawing/2014/main" id="{7DF10D80-7F03-41B7-BF83-7086CFB7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368" y="184773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61">
              <a:extLst>
                <a:ext uri="{FF2B5EF4-FFF2-40B4-BE49-F238E27FC236}">
                  <a16:creationId xmlns:a16="http://schemas.microsoft.com/office/drawing/2014/main" id="{60E5BEF8-88A7-4088-8382-FC596B16B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4067" y="-128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0903" y="665835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275" y="89688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7934" y="113467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81">
              <a:extLst>
                <a:ext uri="{FF2B5EF4-FFF2-40B4-BE49-F238E27FC236}">
                  <a16:creationId xmlns:a16="http://schemas.microsoft.com/office/drawing/2014/main" id="{884943FC-F8F5-47A2-8C6C-AD8385B0F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0984" y="2147729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82">
              <a:extLst>
                <a:ext uri="{FF2B5EF4-FFF2-40B4-BE49-F238E27FC236}">
                  <a16:creationId xmlns:a16="http://schemas.microsoft.com/office/drawing/2014/main" id="{FBD1CFD7-B550-428B-99C5-E70AE1117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820" y="1925276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83">
              <a:extLst>
                <a:ext uri="{FF2B5EF4-FFF2-40B4-BE49-F238E27FC236}">
                  <a16:creationId xmlns:a16="http://schemas.microsoft.com/office/drawing/2014/main" id="{86464553-DBB1-4FDD-A906-723DE0BFA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77" y="1610488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2393" y="461249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789" y="393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89">
              <a:extLst>
                <a:ext uri="{FF2B5EF4-FFF2-40B4-BE49-F238E27FC236}">
                  <a16:creationId xmlns:a16="http://schemas.microsoft.com/office/drawing/2014/main" id="{363F6E9F-7E05-4464-BE66-BB27B4589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165" y="139813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90">
              <a:extLst>
                <a:ext uri="{FF2B5EF4-FFF2-40B4-BE49-F238E27FC236}">
                  <a16:creationId xmlns:a16="http://schemas.microsoft.com/office/drawing/2014/main" id="{CE4367E1-2C4E-4A0B-A9E2-2DC3B3BCD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65017" y="2021046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05">
              <a:extLst>
                <a:ext uri="{FF2B5EF4-FFF2-40B4-BE49-F238E27FC236}">
                  <a16:creationId xmlns:a16="http://schemas.microsoft.com/office/drawing/2014/main" id="{EE215DA3-ED82-4F29-9835-DD3B5ADD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39032" y="202351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729" y="2612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32">
              <a:extLst>
                <a:ext uri="{FF2B5EF4-FFF2-40B4-BE49-F238E27FC236}">
                  <a16:creationId xmlns:a16="http://schemas.microsoft.com/office/drawing/2014/main" id="{9873A13E-F493-4022-9CDB-49676747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3710" y="3240972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33">
              <a:extLst>
                <a:ext uri="{FF2B5EF4-FFF2-40B4-BE49-F238E27FC236}">
                  <a16:creationId xmlns:a16="http://schemas.microsoft.com/office/drawing/2014/main" id="{631ED96D-0634-4E7F-BE08-A8ACAA0A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623" y="433228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34">
              <a:extLst>
                <a:ext uri="{FF2B5EF4-FFF2-40B4-BE49-F238E27FC236}">
                  <a16:creationId xmlns:a16="http://schemas.microsoft.com/office/drawing/2014/main" id="{D43F1416-268F-487F-ABB4-1C62E6C68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7553" y="532960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35">
              <a:extLst>
                <a:ext uri="{FF2B5EF4-FFF2-40B4-BE49-F238E27FC236}">
                  <a16:creationId xmlns:a16="http://schemas.microsoft.com/office/drawing/2014/main" id="{E5E99890-1E26-4DDC-8F50-128C4875B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205" y="454051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59914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37">
              <a:extLst>
                <a:ext uri="{FF2B5EF4-FFF2-40B4-BE49-F238E27FC236}">
                  <a16:creationId xmlns:a16="http://schemas.microsoft.com/office/drawing/2014/main" id="{666093C3-5DCC-4A45-897C-F2C5CA94A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7108" y="300503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38">
              <a:extLst>
                <a:ext uri="{FF2B5EF4-FFF2-40B4-BE49-F238E27FC236}">
                  <a16:creationId xmlns:a16="http://schemas.microsoft.com/office/drawing/2014/main" id="{E5879CC9-6134-4E28-8170-9DD4240CC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777" y="4845128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39">
              <a:extLst>
                <a:ext uri="{FF2B5EF4-FFF2-40B4-BE49-F238E27FC236}">
                  <a16:creationId xmlns:a16="http://schemas.microsoft.com/office/drawing/2014/main" id="{52B9234F-7351-4670-9340-3ABC48A30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885" y="508624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40">
              <a:extLst>
                <a:ext uri="{FF2B5EF4-FFF2-40B4-BE49-F238E27FC236}">
                  <a16:creationId xmlns:a16="http://schemas.microsoft.com/office/drawing/2014/main" id="{3F67C8B5-D925-449D-BCA7-751730551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849" y="254295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622350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3510" y="55415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44">
              <a:extLst>
                <a:ext uri="{FF2B5EF4-FFF2-40B4-BE49-F238E27FC236}">
                  <a16:creationId xmlns:a16="http://schemas.microsoft.com/office/drawing/2014/main" id="{52175DC6-FE35-414D-B1FC-53870E0F6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7300" y="402564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149" y="578147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46">
              <a:extLst>
                <a:ext uri="{FF2B5EF4-FFF2-40B4-BE49-F238E27FC236}">
                  <a16:creationId xmlns:a16="http://schemas.microsoft.com/office/drawing/2014/main" id="{8AAA7A16-3076-4557-9DC3-297D83248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208" y="277556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47">
              <a:extLst>
                <a:ext uri="{FF2B5EF4-FFF2-40B4-BE49-F238E27FC236}">
                  <a16:creationId xmlns:a16="http://schemas.microsoft.com/office/drawing/2014/main" id="{62AFF181-4F3A-40CE-BC79-BD8D97E0C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2353" y="37945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48">
              <a:extLst>
                <a:ext uri="{FF2B5EF4-FFF2-40B4-BE49-F238E27FC236}">
                  <a16:creationId xmlns:a16="http://schemas.microsoft.com/office/drawing/2014/main" id="{E9EE8F9C-63EF-41F7-90AC-95F09336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7610" y="3561050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62">
              <a:extLst>
                <a:ext uri="{FF2B5EF4-FFF2-40B4-BE49-F238E27FC236}">
                  <a16:creationId xmlns:a16="http://schemas.microsoft.com/office/drawing/2014/main" id="{F99D5EE6-2CC4-4A54-9A07-4734713E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8042" y="28953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63">
              <a:extLst>
                <a:ext uri="{FF2B5EF4-FFF2-40B4-BE49-F238E27FC236}">
                  <a16:creationId xmlns:a16="http://schemas.microsoft.com/office/drawing/2014/main" id="{DC83D62C-4898-4734-893F-7FE7A2D7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9400" y="403397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64">
              <a:extLst>
                <a:ext uri="{FF2B5EF4-FFF2-40B4-BE49-F238E27FC236}">
                  <a16:creationId xmlns:a16="http://schemas.microsoft.com/office/drawing/2014/main" id="{EFA4198B-E065-405F-84E4-B0220DCEF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351" y="262705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65">
              <a:extLst>
                <a:ext uri="{FF2B5EF4-FFF2-40B4-BE49-F238E27FC236}">
                  <a16:creationId xmlns:a16="http://schemas.microsoft.com/office/drawing/2014/main" id="{F6D1AC12-FB95-4593-BF80-DABEDD4E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82" y="3771071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66">
              <a:extLst>
                <a:ext uri="{FF2B5EF4-FFF2-40B4-BE49-F238E27FC236}">
                  <a16:creationId xmlns:a16="http://schemas.microsoft.com/office/drawing/2014/main" id="{9F41615F-3978-4890-992E-1D44D0D9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64" y="5317507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67">
              <a:extLst>
                <a:ext uri="{FF2B5EF4-FFF2-40B4-BE49-F238E27FC236}">
                  <a16:creationId xmlns:a16="http://schemas.microsoft.com/office/drawing/2014/main" id="{293C0AD6-F904-4337-8CAB-2FF649834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5944" y="4533529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68">
              <a:extLst>
                <a:ext uri="{FF2B5EF4-FFF2-40B4-BE49-F238E27FC236}">
                  <a16:creationId xmlns:a16="http://schemas.microsoft.com/office/drawing/2014/main" id="{E68410D4-6ED4-4651-8543-78B0AB57A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3332" y="3190789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2589" y="5599752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802" y="619149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71">
              <a:extLst>
                <a:ext uri="{FF2B5EF4-FFF2-40B4-BE49-F238E27FC236}">
                  <a16:creationId xmlns:a16="http://schemas.microsoft.com/office/drawing/2014/main" id="{6CC97770-31D6-46F7-9608-9D96AEF4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132" y="507910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72">
              <a:extLst>
                <a:ext uri="{FF2B5EF4-FFF2-40B4-BE49-F238E27FC236}">
                  <a16:creationId xmlns:a16="http://schemas.microsoft.com/office/drawing/2014/main" id="{1F6A0344-12D8-457F-B2C4-BF6ABC3F9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869" y="485224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73">
              <a:extLst>
                <a:ext uri="{FF2B5EF4-FFF2-40B4-BE49-F238E27FC236}">
                  <a16:creationId xmlns:a16="http://schemas.microsoft.com/office/drawing/2014/main" id="{A659A3FC-205E-41C5-90D8-2909635C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42" y="4352608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694" y="59328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75">
              <a:extLst>
                <a:ext uri="{FF2B5EF4-FFF2-40B4-BE49-F238E27FC236}">
                  <a16:creationId xmlns:a16="http://schemas.microsoft.com/office/drawing/2014/main" id="{A337719B-635F-4455-A8E8-6983D9B3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703" y="2387288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77">
              <a:extLst>
                <a:ext uri="{FF2B5EF4-FFF2-40B4-BE49-F238E27FC236}">
                  <a16:creationId xmlns:a16="http://schemas.microsoft.com/office/drawing/2014/main" id="{665D8F7B-6125-4923-82FD-4541506B6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949" y="35515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0208" y="637939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4699" y="66336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8248" y="5648840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D5ED05F-22A2-C894-E323-8C4F98E01493}"/>
              </a:ext>
            </a:extLst>
          </p:cNvPr>
          <p:cNvSpPr txBox="1"/>
          <p:nvPr/>
        </p:nvSpPr>
        <p:spPr>
          <a:xfrm>
            <a:off x="6621774" y="6611779"/>
            <a:ext cx="2585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highlight>
                  <a:srgbClr val="000000"/>
                </a:highlight>
              </a:rPr>
              <a:t>https://</a:t>
            </a:r>
            <a:r>
              <a:rPr lang="en-US" sz="1000" dirty="0" err="1">
                <a:solidFill>
                  <a:schemeClr val="bg2"/>
                </a:solidFill>
                <a:highlight>
                  <a:srgbClr val="000000"/>
                </a:highlight>
              </a:rPr>
              <a:t>www.stack.com</a:t>
            </a:r>
            <a:r>
              <a:rPr lang="en-US" sz="1000" dirty="0">
                <a:solidFill>
                  <a:schemeClr val="bg2"/>
                </a:solidFill>
                <a:highlight>
                  <a:srgbClr val="000000"/>
                </a:highlight>
              </a:rPr>
              <a:t>/a/base-stealing/</a:t>
            </a:r>
            <a:endParaRPr lang="en-LB" sz="1000" dirty="0">
              <a:solidFill>
                <a:schemeClr val="bg2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8087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60949"/>
            <a:ext cx="10492667" cy="1065321"/>
          </a:xfrm>
        </p:spPr>
        <p:txBody>
          <a:bodyPr>
            <a:normAutofit/>
          </a:bodyPr>
          <a:lstStyle/>
          <a:p>
            <a:r>
              <a:rPr lang="en-US"/>
              <a:t>B</a:t>
            </a:r>
            <a:r>
              <a:rPr lang="en-LB"/>
              <a:t>aseball overview</a:t>
            </a:r>
            <a:endParaRPr lang="en-LB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4EB5931-B9FC-4F14-073A-273B81C51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76" y="1888421"/>
            <a:ext cx="4100811" cy="372718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F30C117D-D866-9B08-CB48-0014A5649B4D}"/>
              </a:ext>
            </a:extLst>
          </p:cNvPr>
          <p:cNvSpPr txBox="1"/>
          <p:nvPr/>
        </p:nvSpPr>
        <p:spPr>
          <a:xfrm>
            <a:off x="3200400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L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FFC0D-1D39-0153-E55B-3FEBCAF3CD83}"/>
              </a:ext>
            </a:extLst>
          </p:cNvPr>
          <p:cNvSpPr txBox="1"/>
          <p:nvPr/>
        </p:nvSpPr>
        <p:spPr>
          <a:xfrm>
            <a:off x="734430" y="5947800"/>
            <a:ext cx="4087097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LB" b="1" dirty="0">
                <a:solidFill>
                  <a:schemeClr val="tx1"/>
                </a:solidFill>
                <a:highlight>
                  <a:srgbClr val="C0C0C0"/>
                </a:highlight>
              </a:rPr>
              <a:t>1</a:t>
            </a:r>
            <a:r>
              <a:rPr lang="en-LB" b="1" baseline="30000" dirty="0">
                <a:solidFill>
                  <a:schemeClr val="tx1"/>
                </a:solidFill>
                <a:highlight>
                  <a:srgbClr val="C0C0C0"/>
                </a:highlight>
              </a:rPr>
              <a:t>st</a:t>
            </a:r>
            <a:r>
              <a:rPr lang="en-LB" b="1" dirty="0">
                <a:solidFill>
                  <a:schemeClr val="tx1"/>
                </a:solidFill>
                <a:highlight>
                  <a:srgbClr val="C0C0C0"/>
                </a:highlight>
              </a:rPr>
              <a:t> strike, 2</a:t>
            </a:r>
            <a:r>
              <a:rPr lang="en-LB" b="1" baseline="30000" dirty="0">
                <a:solidFill>
                  <a:schemeClr val="tx1"/>
                </a:solidFill>
                <a:highlight>
                  <a:srgbClr val="C0C0C0"/>
                </a:highlight>
              </a:rPr>
              <a:t>nd</a:t>
            </a:r>
            <a:r>
              <a:rPr lang="en-LB" b="1" dirty="0">
                <a:solidFill>
                  <a:schemeClr val="tx1"/>
                </a:solidFill>
                <a:highlight>
                  <a:srgbClr val="C0C0C0"/>
                </a:highlight>
              </a:rPr>
              <a:t> strike, 3</a:t>
            </a:r>
            <a:r>
              <a:rPr lang="en-LB" b="1" baseline="30000" dirty="0">
                <a:solidFill>
                  <a:schemeClr val="tx1"/>
                </a:solidFill>
                <a:highlight>
                  <a:srgbClr val="C0C0C0"/>
                </a:highlight>
              </a:rPr>
              <a:t>rd </a:t>
            </a:r>
            <a:r>
              <a:rPr lang="en-LB" b="1" dirty="0">
                <a:solidFill>
                  <a:schemeClr val="tx1"/>
                </a:solidFill>
                <a:highlight>
                  <a:srgbClr val="C0C0C0"/>
                </a:highlight>
              </a:rPr>
              <a:t>strike</a:t>
            </a:r>
          </a:p>
          <a:p>
            <a:pPr algn="ctr"/>
            <a:r>
              <a:rPr lang="en-LB" b="1" dirty="0">
                <a:solidFill>
                  <a:srgbClr val="FF0000"/>
                </a:solidFill>
                <a:highlight>
                  <a:srgbClr val="C0C0C0"/>
                </a:highlight>
              </a:rPr>
              <a:t>And you’re out !!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C75783D-72E4-4B31-CB72-BEF550468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981" y="1848886"/>
            <a:ext cx="5351457" cy="4109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779A05-171B-F6E7-7A48-C145DAC550ED}"/>
              </a:ext>
            </a:extLst>
          </p:cNvPr>
          <p:cNvSpPr txBox="1"/>
          <p:nvPr/>
        </p:nvSpPr>
        <p:spPr>
          <a:xfrm>
            <a:off x="6138114" y="1855941"/>
            <a:ext cx="27414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Baseball_field</a:t>
            </a:r>
            <a:endParaRPr lang="en-LB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718459-2A6C-2F52-B269-BB446619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5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US" dirty="0"/>
              <a:t>Stealing Bases</a:t>
            </a:r>
            <a:endParaRPr lang="en-LB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30C117D-D866-9B08-CB48-0014A5649B4D}"/>
              </a:ext>
            </a:extLst>
          </p:cNvPr>
          <p:cNvSpPr txBox="1"/>
          <p:nvPr/>
        </p:nvSpPr>
        <p:spPr>
          <a:xfrm>
            <a:off x="3200400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LB" dirty="0"/>
          </a:p>
        </p:txBody>
      </p:sp>
      <p:pic>
        <p:nvPicPr>
          <p:cNvPr id="4" name="Picture 3" descr="A baseball player prepares to swing a bat&#10;&#10;Description automatically generated with medium confidence">
            <a:extLst>
              <a:ext uri="{FF2B5EF4-FFF2-40B4-BE49-F238E27FC236}">
                <a16:creationId xmlns:a16="http://schemas.microsoft.com/office/drawing/2014/main" id="{3FCC7AAE-8AA2-B75A-2A7D-D38EB4809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0719"/>
            <a:ext cx="5679643" cy="3155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28685-CAB9-0B41-71F7-F2B95B3EE5BC}"/>
              </a:ext>
            </a:extLst>
          </p:cNvPr>
          <p:cNvSpPr txBox="1"/>
          <p:nvPr/>
        </p:nvSpPr>
        <p:spPr>
          <a:xfrm>
            <a:off x="6010382" y="5106076"/>
            <a:ext cx="2919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gfycat.com</a:t>
            </a:r>
            <a:r>
              <a:rPr lang="en-US" sz="1000" dirty="0"/>
              <a:t>/</a:t>
            </a:r>
            <a:r>
              <a:rPr lang="en-US" sz="1000" dirty="0" err="1"/>
              <a:t>gleamingickyhorsemouse</a:t>
            </a:r>
            <a:endParaRPr lang="en-LB" sz="1000" dirty="0"/>
          </a:p>
        </p:txBody>
      </p:sp>
      <p:pic>
        <p:nvPicPr>
          <p:cNvPr id="6" name="Picture 5" descr="Chart, icon&#10;&#10;Description automatically generated">
            <a:extLst>
              <a:ext uri="{FF2B5EF4-FFF2-40B4-BE49-F238E27FC236}">
                <a16:creationId xmlns:a16="http://schemas.microsoft.com/office/drawing/2014/main" id="{6E3414C9-9EB6-32F1-46A2-28AEB4FE7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09" y="1536081"/>
            <a:ext cx="5594025" cy="491491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DA7DA-94E1-0FB2-BA25-5619AF1D0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6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Goal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268EF-1ED3-4797-8355-F5078CB18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700" y="1883764"/>
            <a:ext cx="8992046" cy="4097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967" y="2478755"/>
            <a:ext cx="7598826" cy="2945618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Can a machine learning model accurately predict whether an MLB runner will be able to successfully steal a base based on their running speed, the pitcher's average pitch speed, and the catcher's pop time?</a:t>
            </a:r>
          </a:p>
          <a:p>
            <a:endParaRPr lang="en-L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A54BA0-BEFE-4BA5-A3C1-FE85FE03E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4460" y="-5553"/>
            <a:ext cx="781459" cy="6853105"/>
            <a:chOff x="11084460" y="-5553"/>
            <a:chExt cx="781459" cy="6853105"/>
          </a:xfrm>
        </p:grpSpPr>
        <p:sp>
          <p:nvSpPr>
            <p:cNvPr id="13" name="Freeform 59">
              <a:extLst>
                <a:ext uri="{FF2B5EF4-FFF2-40B4-BE49-F238E27FC236}">
                  <a16:creationId xmlns:a16="http://schemas.microsoft.com/office/drawing/2014/main" id="{781905C4-1133-4589-891D-4E6052BC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5558" y="67086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B549DF45-2D76-437C-ACBF-763DF06F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122" y="65743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B49F2B88-F0AA-40D6-997C-4CD28AD29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3494" y="88847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0">
              <a:extLst>
                <a:ext uri="{FF2B5EF4-FFF2-40B4-BE49-F238E27FC236}">
                  <a16:creationId xmlns:a16="http://schemas.microsoft.com/office/drawing/2014/main" id="{36A4A66A-D1F4-4383-8D28-A68695937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8153" y="112627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1">
              <a:extLst>
                <a:ext uri="{FF2B5EF4-FFF2-40B4-BE49-F238E27FC236}">
                  <a16:creationId xmlns:a16="http://schemas.microsoft.com/office/drawing/2014/main" id="{1A73A306-1140-4842-AB32-DEFA0C75D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1203" y="213932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2">
              <a:extLst>
                <a:ext uri="{FF2B5EF4-FFF2-40B4-BE49-F238E27FC236}">
                  <a16:creationId xmlns:a16="http://schemas.microsoft.com/office/drawing/2014/main" id="{9E9F1E99-2F3F-4867-BBFE-FCA8F92CA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9039" y="191687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3">
              <a:extLst>
                <a:ext uri="{FF2B5EF4-FFF2-40B4-BE49-F238E27FC236}">
                  <a16:creationId xmlns:a16="http://schemas.microsoft.com/office/drawing/2014/main" id="{015B614E-DBF6-4DE6-9339-24B527AE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1596" y="160208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D99F085-1658-457C-A1E7-8BB59784E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2612" y="45284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6">
              <a:extLst>
                <a:ext uri="{FF2B5EF4-FFF2-40B4-BE49-F238E27FC236}">
                  <a16:creationId xmlns:a16="http://schemas.microsoft.com/office/drawing/2014/main" id="{72314D71-6CB0-478C-A2EE-9DD68D4B0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2581" y="10683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CFF40123-9723-4AED-B3F6-54C54E54A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384" y="138973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0">
              <a:extLst>
                <a:ext uri="{FF2B5EF4-FFF2-40B4-BE49-F238E27FC236}">
                  <a16:creationId xmlns:a16="http://schemas.microsoft.com/office/drawing/2014/main" id="{18149ACA-B455-497E-A336-7CA5EA3FF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5236" y="20126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2">
              <a:extLst>
                <a:ext uri="{FF2B5EF4-FFF2-40B4-BE49-F238E27FC236}">
                  <a16:creationId xmlns:a16="http://schemas.microsoft.com/office/drawing/2014/main" id="{BEA79FD9-FE3C-474C-9635-FA1AC8B10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8261" y="288696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3">
              <a:extLst>
                <a:ext uri="{FF2B5EF4-FFF2-40B4-BE49-F238E27FC236}">
                  <a16:creationId xmlns:a16="http://schemas.microsoft.com/office/drawing/2014/main" id="{5A1C9036-2209-48AB-9A45-1CF7A88BC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9619" y="402557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4">
              <a:extLst>
                <a:ext uri="{FF2B5EF4-FFF2-40B4-BE49-F238E27FC236}">
                  <a16:creationId xmlns:a16="http://schemas.microsoft.com/office/drawing/2014/main" id="{949D7B76-E779-437D-BF53-4B314E304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570" y="261865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5">
              <a:extLst>
                <a:ext uri="{FF2B5EF4-FFF2-40B4-BE49-F238E27FC236}">
                  <a16:creationId xmlns:a16="http://schemas.microsoft.com/office/drawing/2014/main" id="{6C7666CC-2CD8-49CF-97E8-03A4748E5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8201" y="376266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6">
              <a:extLst>
                <a:ext uri="{FF2B5EF4-FFF2-40B4-BE49-F238E27FC236}">
                  <a16:creationId xmlns:a16="http://schemas.microsoft.com/office/drawing/2014/main" id="{6694159E-961A-40AD-9710-DE5D858B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83" y="530910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7">
              <a:extLst>
                <a:ext uri="{FF2B5EF4-FFF2-40B4-BE49-F238E27FC236}">
                  <a16:creationId xmlns:a16="http://schemas.microsoft.com/office/drawing/2014/main" id="{3415C869-BF38-4F37-A07D-99863F6F0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66163" y="452512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C532C6F8-F368-4C0C-A0C7-26ED5B5C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3551" y="318238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9">
              <a:extLst>
                <a:ext uri="{FF2B5EF4-FFF2-40B4-BE49-F238E27FC236}">
                  <a16:creationId xmlns:a16="http://schemas.microsoft.com/office/drawing/2014/main" id="{CE0F0051-9235-439E-906C-6D4734860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72808" y="559134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0">
              <a:extLst>
                <a:ext uri="{FF2B5EF4-FFF2-40B4-BE49-F238E27FC236}">
                  <a16:creationId xmlns:a16="http://schemas.microsoft.com/office/drawing/2014/main" id="{595300AA-1720-4A83-A1A6-AEAC14DC4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37021" y="618309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1">
              <a:extLst>
                <a:ext uri="{FF2B5EF4-FFF2-40B4-BE49-F238E27FC236}">
                  <a16:creationId xmlns:a16="http://schemas.microsoft.com/office/drawing/2014/main" id="{4C3205CA-C6A4-4BC9-A856-44012512D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4351" y="507069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2">
              <a:extLst>
                <a:ext uri="{FF2B5EF4-FFF2-40B4-BE49-F238E27FC236}">
                  <a16:creationId xmlns:a16="http://schemas.microsoft.com/office/drawing/2014/main" id="{2ADF09EA-ED2B-435A-98A9-C04F61AEC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1088" y="484383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3">
              <a:extLst>
                <a:ext uri="{FF2B5EF4-FFF2-40B4-BE49-F238E27FC236}">
                  <a16:creationId xmlns:a16="http://schemas.microsoft.com/office/drawing/2014/main" id="{FECDE996-00DD-4523-A839-977B3099D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61" y="434420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4">
              <a:extLst>
                <a:ext uri="{FF2B5EF4-FFF2-40B4-BE49-F238E27FC236}">
                  <a16:creationId xmlns:a16="http://schemas.microsoft.com/office/drawing/2014/main" id="{41E13E80-7416-41BF-9F70-0471C3755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3913" y="59244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5">
              <a:extLst>
                <a:ext uri="{FF2B5EF4-FFF2-40B4-BE49-F238E27FC236}">
                  <a16:creationId xmlns:a16="http://schemas.microsoft.com/office/drawing/2014/main" id="{E0904C63-D5F2-4DEC-BC8B-20A26201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922" y="237888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E8FF1427-C8C3-4A62-BA09-C39CD288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4168" y="354316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5">
              <a:extLst>
                <a:ext uri="{FF2B5EF4-FFF2-40B4-BE49-F238E27FC236}">
                  <a16:creationId xmlns:a16="http://schemas.microsoft.com/office/drawing/2014/main" id="{8A423576-FAF7-451E-8E03-BD83EB4C2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40427" y="637098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7">
              <a:extLst>
                <a:ext uri="{FF2B5EF4-FFF2-40B4-BE49-F238E27FC236}">
                  <a16:creationId xmlns:a16="http://schemas.microsoft.com/office/drawing/2014/main" id="{6E983BE2-E9E0-42E2-9321-D69CE9C5D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27906" y="666226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8">
              <a:extLst>
                <a:ext uri="{FF2B5EF4-FFF2-40B4-BE49-F238E27FC236}">
                  <a16:creationId xmlns:a16="http://schemas.microsoft.com/office/drawing/2014/main" id="{D3F95FF6-487C-4B8A-8366-D3ED41932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8467" y="564043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7BEB0739-EF74-4D95-80D7-4173F5B98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6657" y="397835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5">
              <a:extLst>
                <a:ext uri="{FF2B5EF4-FFF2-40B4-BE49-F238E27FC236}">
                  <a16:creationId xmlns:a16="http://schemas.microsoft.com/office/drawing/2014/main" id="{783B7BCE-EE41-439B-B505-CCE4A75E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8643" y="1918333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6">
              <a:extLst>
                <a:ext uri="{FF2B5EF4-FFF2-40B4-BE49-F238E27FC236}">
                  <a16:creationId xmlns:a16="http://schemas.microsoft.com/office/drawing/2014/main" id="{3C74358B-9A47-45F3-8386-A5618A504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280" y="52545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7">
              <a:extLst>
                <a:ext uri="{FF2B5EF4-FFF2-40B4-BE49-F238E27FC236}">
                  <a16:creationId xmlns:a16="http://schemas.microsoft.com/office/drawing/2014/main" id="{99DE0B49-D1D7-4B06-9F02-E82BAD33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4045" y="22054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3E40A68B-6E09-47B3-B503-187E6DB05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951" y="113529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9">
              <a:extLst>
                <a:ext uri="{FF2B5EF4-FFF2-40B4-BE49-F238E27FC236}">
                  <a16:creationId xmlns:a16="http://schemas.microsoft.com/office/drawing/2014/main" id="{D689A519-2610-420E-A0A9-969BFF67B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9148" y="1636624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0">
              <a:extLst>
                <a:ext uri="{FF2B5EF4-FFF2-40B4-BE49-F238E27FC236}">
                  <a16:creationId xmlns:a16="http://schemas.microsoft.com/office/drawing/2014/main" id="{6FBC6584-911F-4264-B473-D2BF1316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4" y="27761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1">
              <a:extLst>
                <a:ext uri="{FF2B5EF4-FFF2-40B4-BE49-F238E27FC236}">
                  <a16:creationId xmlns:a16="http://schemas.microsoft.com/office/drawing/2014/main" id="{43BA3088-9071-4CB5-AA87-D26ADA6A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7203" y="13651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2">
              <a:extLst>
                <a:ext uri="{FF2B5EF4-FFF2-40B4-BE49-F238E27FC236}">
                  <a16:creationId xmlns:a16="http://schemas.microsoft.com/office/drawing/2014/main" id="{036754A1-5FF1-4DAF-865F-51A8F732D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6706" y="8464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2">
              <a:extLst>
                <a:ext uri="{FF2B5EF4-FFF2-40B4-BE49-F238E27FC236}">
                  <a16:creationId xmlns:a16="http://schemas.microsoft.com/office/drawing/2014/main" id="{3113C36F-F2C1-4AEF-907E-B011FC7D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9267" y="15726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3">
              <a:extLst>
                <a:ext uri="{FF2B5EF4-FFF2-40B4-BE49-F238E27FC236}">
                  <a16:creationId xmlns:a16="http://schemas.microsoft.com/office/drawing/2014/main" id="{05297B79-2217-4E20-ADCE-55A99DFC2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1768" y="208501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0">
              <a:extLst>
                <a:ext uri="{FF2B5EF4-FFF2-40B4-BE49-F238E27FC236}">
                  <a16:creationId xmlns:a16="http://schemas.microsoft.com/office/drawing/2014/main" id="{CDFBCAF2-7156-47B5-B4CD-4C9A6B0C5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989" y="49775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1">
              <a:extLst>
                <a:ext uri="{FF2B5EF4-FFF2-40B4-BE49-F238E27FC236}">
                  <a16:creationId xmlns:a16="http://schemas.microsoft.com/office/drawing/2014/main" id="{6141C6ED-A205-4582-B2B7-28AEFFCE9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4755" y="104742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2">
              <a:extLst>
                <a:ext uri="{FF2B5EF4-FFF2-40B4-BE49-F238E27FC236}">
                  <a16:creationId xmlns:a16="http://schemas.microsoft.com/office/drawing/2014/main" id="{45D98E0C-835E-42DB-8E99-55F88B5D3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6410" y="1873893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34">
              <a:extLst>
                <a:ext uri="{FF2B5EF4-FFF2-40B4-BE49-F238E27FC236}">
                  <a16:creationId xmlns:a16="http://schemas.microsoft.com/office/drawing/2014/main" id="{C1A190CA-579E-475F-A682-AE831D0B6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558" y="200578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35">
              <a:extLst>
                <a:ext uri="{FF2B5EF4-FFF2-40B4-BE49-F238E27FC236}">
                  <a16:creationId xmlns:a16="http://schemas.microsoft.com/office/drawing/2014/main" id="{95752704-828A-4BF6-9D5B-7EE272F3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12094" y="81776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41">
              <a:extLst>
                <a:ext uri="{FF2B5EF4-FFF2-40B4-BE49-F238E27FC236}">
                  <a16:creationId xmlns:a16="http://schemas.microsoft.com/office/drawing/2014/main" id="{1DDC7947-4F4F-4B68-8A9A-5B08914D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6842" y="1202016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1">
              <a:extLst>
                <a:ext uri="{FF2B5EF4-FFF2-40B4-BE49-F238E27FC236}">
                  <a16:creationId xmlns:a16="http://schemas.microsoft.com/office/drawing/2014/main" id="{F9B6A847-04BE-4DA2-9766-403B52C53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7463" y="27004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2">
              <a:extLst>
                <a:ext uri="{FF2B5EF4-FFF2-40B4-BE49-F238E27FC236}">
                  <a16:creationId xmlns:a16="http://schemas.microsoft.com/office/drawing/2014/main" id="{E0120860-FA73-465D-98A8-0A80630A7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6503" y="235689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93">
              <a:extLst>
                <a:ext uri="{FF2B5EF4-FFF2-40B4-BE49-F238E27FC236}">
                  <a16:creationId xmlns:a16="http://schemas.microsoft.com/office/drawing/2014/main" id="{73B154EA-FA98-4BA2-B207-56A75AF5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5" y="328527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94">
              <a:extLst>
                <a:ext uri="{FF2B5EF4-FFF2-40B4-BE49-F238E27FC236}">
                  <a16:creationId xmlns:a16="http://schemas.microsoft.com/office/drawing/2014/main" id="{CD9D9A2E-D334-4FF7-AE1B-3C73FF735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1111" y="530384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95">
              <a:extLst>
                <a:ext uri="{FF2B5EF4-FFF2-40B4-BE49-F238E27FC236}">
                  <a16:creationId xmlns:a16="http://schemas.microsoft.com/office/drawing/2014/main" id="{C3CEB375-641F-4ACA-BFE8-15BCE9CF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9462" y="299225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96">
              <a:extLst>
                <a:ext uri="{FF2B5EF4-FFF2-40B4-BE49-F238E27FC236}">
                  <a16:creationId xmlns:a16="http://schemas.microsoft.com/office/drawing/2014/main" id="{64C2C2DC-ADC8-45C1-9176-0BE21158B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4848" y="3511815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97">
              <a:extLst>
                <a:ext uri="{FF2B5EF4-FFF2-40B4-BE49-F238E27FC236}">
                  <a16:creationId xmlns:a16="http://schemas.microsoft.com/office/drawing/2014/main" id="{6DC6FE9E-EE79-4AAD-B79F-D1320F972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4160" y="47206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98">
              <a:extLst>
                <a:ext uri="{FF2B5EF4-FFF2-40B4-BE49-F238E27FC236}">
                  <a16:creationId xmlns:a16="http://schemas.microsoft.com/office/drawing/2014/main" id="{4A065DC5-0B08-4188-9CAC-C782BE33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6645" y="4202207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99">
              <a:extLst>
                <a:ext uri="{FF2B5EF4-FFF2-40B4-BE49-F238E27FC236}">
                  <a16:creationId xmlns:a16="http://schemas.microsoft.com/office/drawing/2014/main" id="{77933EC7-7607-4F9B-8946-946926844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9540" y="4410065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00">
              <a:extLst>
                <a:ext uri="{FF2B5EF4-FFF2-40B4-BE49-F238E27FC236}">
                  <a16:creationId xmlns:a16="http://schemas.microsoft.com/office/drawing/2014/main" id="{98A0955A-87AB-4E27-A4EB-390D5A997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049" y="383064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1">
              <a:extLst>
                <a:ext uri="{FF2B5EF4-FFF2-40B4-BE49-F238E27FC236}">
                  <a16:creationId xmlns:a16="http://schemas.microsoft.com/office/drawing/2014/main" id="{D0D3E081-021C-476C-A0B4-025460A08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3766" y="503885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02">
              <a:extLst>
                <a:ext uri="{FF2B5EF4-FFF2-40B4-BE49-F238E27FC236}">
                  <a16:creationId xmlns:a16="http://schemas.microsoft.com/office/drawing/2014/main" id="{73D4B676-80A8-44CB-A417-17AF4DE19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945" y="5599239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03">
              <a:extLst>
                <a:ext uri="{FF2B5EF4-FFF2-40B4-BE49-F238E27FC236}">
                  <a16:creationId xmlns:a16="http://schemas.microsoft.com/office/drawing/2014/main" id="{B0210B7F-84AA-41BE-87D2-9F5260010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2853" y="5869661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4">
              <a:extLst>
                <a:ext uri="{FF2B5EF4-FFF2-40B4-BE49-F238E27FC236}">
                  <a16:creationId xmlns:a16="http://schemas.microsoft.com/office/drawing/2014/main" id="{17B17F87-1255-4200-A4C5-1F8661A38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8313" y="240057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3">
              <a:extLst>
                <a:ext uri="{FF2B5EF4-FFF2-40B4-BE49-F238E27FC236}">
                  <a16:creationId xmlns:a16="http://schemas.microsoft.com/office/drawing/2014/main" id="{D55CF0FB-1894-4689-808C-524F20F21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9654" y="478849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4">
              <a:extLst>
                <a:ext uri="{FF2B5EF4-FFF2-40B4-BE49-F238E27FC236}">
                  <a16:creationId xmlns:a16="http://schemas.microsoft.com/office/drawing/2014/main" id="{6D672041-E9F6-41CA-8F94-8F92F4F52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3058" y="355480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5">
              <a:extLst>
                <a:ext uri="{FF2B5EF4-FFF2-40B4-BE49-F238E27FC236}">
                  <a16:creationId xmlns:a16="http://schemas.microsoft.com/office/drawing/2014/main" id="{F2980BBB-6C11-4661-B664-64A509E7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7345" y="42176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7">
              <a:extLst>
                <a:ext uri="{FF2B5EF4-FFF2-40B4-BE49-F238E27FC236}">
                  <a16:creationId xmlns:a16="http://schemas.microsoft.com/office/drawing/2014/main" id="{74418F40-0BE6-45C5-A622-A4EC9ECC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4662" y="591334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8">
              <a:extLst>
                <a:ext uri="{FF2B5EF4-FFF2-40B4-BE49-F238E27FC236}">
                  <a16:creationId xmlns:a16="http://schemas.microsoft.com/office/drawing/2014/main" id="{689670C9-875E-4A8F-8485-379483869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78" y="649102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9">
              <a:extLst>
                <a:ext uri="{FF2B5EF4-FFF2-40B4-BE49-F238E27FC236}">
                  <a16:creationId xmlns:a16="http://schemas.microsoft.com/office/drawing/2014/main" id="{B73F6F9B-7042-48A0-8AAB-CFD4AE104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10752" y="622265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20">
              <a:extLst>
                <a:ext uri="{FF2B5EF4-FFF2-40B4-BE49-F238E27FC236}">
                  <a16:creationId xmlns:a16="http://schemas.microsoft.com/office/drawing/2014/main" id="{D9922668-2B6F-4226-BEBD-91DBE7EB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7987" y="379537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1">
              <a:extLst>
                <a:ext uri="{FF2B5EF4-FFF2-40B4-BE49-F238E27FC236}">
                  <a16:creationId xmlns:a16="http://schemas.microsoft.com/office/drawing/2014/main" id="{25E4C9F4-6F2B-48AB-A99B-392DE5473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6278" y="3572831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25">
              <a:extLst>
                <a:ext uri="{FF2B5EF4-FFF2-40B4-BE49-F238E27FC236}">
                  <a16:creationId xmlns:a16="http://schemas.microsoft.com/office/drawing/2014/main" id="{65715319-1FF9-45E8-9E9A-C674AF42E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8374" y="237101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26">
              <a:extLst>
                <a:ext uri="{FF2B5EF4-FFF2-40B4-BE49-F238E27FC236}">
                  <a16:creationId xmlns:a16="http://schemas.microsoft.com/office/drawing/2014/main" id="{12649F26-7CDE-4DB8-83B3-EF3782AD0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6608" y="3222992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27">
              <a:extLst>
                <a:ext uri="{FF2B5EF4-FFF2-40B4-BE49-F238E27FC236}">
                  <a16:creationId xmlns:a16="http://schemas.microsoft.com/office/drawing/2014/main" id="{2FE4021B-DAF2-4374-BA57-A34924342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8" y="41906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28">
              <a:extLst>
                <a:ext uri="{FF2B5EF4-FFF2-40B4-BE49-F238E27FC236}">
                  <a16:creationId xmlns:a16="http://schemas.microsoft.com/office/drawing/2014/main" id="{DF5BAFBB-6EF3-4AB2-AEB6-101F5E93B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944" y="2715183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>
              <a:extLst>
                <a:ext uri="{FF2B5EF4-FFF2-40B4-BE49-F238E27FC236}">
                  <a16:creationId xmlns:a16="http://schemas.microsoft.com/office/drawing/2014/main" id="{237BBB0E-5E66-4455-9E38-5A7A576FA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021" y="4655893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3">
              <a:extLst>
                <a:ext uri="{FF2B5EF4-FFF2-40B4-BE49-F238E27FC236}">
                  <a16:creationId xmlns:a16="http://schemas.microsoft.com/office/drawing/2014/main" id="{F3737C72-7122-4969-90DB-9F1A2A2E7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849" y="446188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6">
              <a:extLst>
                <a:ext uri="{FF2B5EF4-FFF2-40B4-BE49-F238E27FC236}">
                  <a16:creationId xmlns:a16="http://schemas.microsoft.com/office/drawing/2014/main" id="{E0471B7E-606B-4DF6-97A3-C86A2300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8988" y="5571356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7">
              <a:extLst>
                <a:ext uri="{FF2B5EF4-FFF2-40B4-BE49-F238E27FC236}">
                  <a16:creationId xmlns:a16="http://schemas.microsoft.com/office/drawing/2014/main" id="{90E27B31-5A24-46EB-85BE-DC5C886BC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3483" y="5221486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8">
              <a:extLst>
                <a:ext uri="{FF2B5EF4-FFF2-40B4-BE49-F238E27FC236}">
                  <a16:creationId xmlns:a16="http://schemas.microsoft.com/office/drawing/2014/main" id="{2EDC5D7B-EB07-447D-B76E-A07A6632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3252" y="4971400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39">
              <a:extLst>
                <a:ext uri="{FF2B5EF4-FFF2-40B4-BE49-F238E27FC236}">
                  <a16:creationId xmlns:a16="http://schemas.microsoft.com/office/drawing/2014/main" id="{BC74D79F-6756-4F06-A0F5-DC43209C5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998" y="649551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0">
              <a:extLst>
                <a:ext uri="{FF2B5EF4-FFF2-40B4-BE49-F238E27FC236}">
                  <a16:creationId xmlns:a16="http://schemas.microsoft.com/office/drawing/2014/main" id="{2210FDBB-A853-4414-A030-69E1F4295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7675" y="2936171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2">
              <a:extLst>
                <a:ext uri="{FF2B5EF4-FFF2-40B4-BE49-F238E27FC236}">
                  <a16:creationId xmlns:a16="http://schemas.microsoft.com/office/drawing/2014/main" id="{9AAC29D9-EC94-4008-824A-E1F0F2187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0411" y="470106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43">
              <a:extLst>
                <a:ext uri="{FF2B5EF4-FFF2-40B4-BE49-F238E27FC236}">
                  <a16:creationId xmlns:a16="http://schemas.microsoft.com/office/drawing/2014/main" id="{8B39C842-398E-4937-A696-BFFC3860B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434" y="5793277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44">
              <a:extLst>
                <a:ext uri="{FF2B5EF4-FFF2-40B4-BE49-F238E27FC236}">
                  <a16:creationId xmlns:a16="http://schemas.microsoft.com/office/drawing/2014/main" id="{7088F78F-878E-460B-87EC-BA3BF1B54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8857" y="602332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45">
              <a:extLst>
                <a:ext uri="{FF2B5EF4-FFF2-40B4-BE49-F238E27FC236}">
                  <a16:creationId xmlns:a16="http://schemas.microsoft.com/office/drawing/2014/main" id="{63E026E2-AE0E-499A-A8FA-39274DFB0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167" y="623499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550BA48D-6442-47A4-95D9-5C452FF88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710" y="67379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06EF15E3-76AB-4075-B334-94FD017C5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1761" y="334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6">
              <a:extLst>
                <a:ext uri="{FF2B5EF4-FFF2-40B4-BE49-F238E27FC236}">
                  <a16:creationId xmlns:a16="http://schemas.microsoft.com/office/drawing/2014/main" id="{9FED76EA-CA3D-4690-9FCE-768160FAB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5063" y="1324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D32C9-8E20-5454-A6BD-BFBCCDEA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166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LB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811" y="1663022"/>
            <a:ext cx="7598826" cy="2945618"/>
          </a:xfrm>
        </p:spPr>
        <p:txBody>
          <a:bodyPr>
            <a:normAutofit/>
          </a:bodyPr>
          <a:lstStyle/>
          <a:p>
            <a:r>
              <a:rPr lang="en-LB" dirty="0"/>
              <a:t> Data source: </a:t>
            </a:r>
            <a:r>
              <a:rPr lang="en-US" dirty="0">
                <a:hlinkClick r:id="rId2"/>
              </a:rPr>
              <a:t>https://www.mlb.com/</a:t>
            </a:r>
            <a:r>
              <a:rPr lang="en-US" dirty="0"/>
              <a:t> </a:t>
            </a:r>
            <a:endParaRPr lang="en-LB" dirty="0"/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 descr="A screenshot of a person talking to another person&#10;&#10;Description automatically generated with low confidence">
            <a:extLst>
              <a:ext uri="{FF2B5EF4-FFF2-40B4-BE49-F238E27FC236}">
                <a16:creationId xmlns:a16="http://schemas.microsoft.com/office/drawing/2014/main" id="{150D3759-C8E8-EF65-5018-A9FD1B2F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47" y="2423667"/>
            <a:ext cx="7772400" cy="331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13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LB" dirty="0"/>
              <a:t>Data – </a:t>
            </a:r>
            <a:r>
              <a:rPr lang="en-LB" dirty="0">
                <a:latin typeface="+mn-lt"/>
              </a:rPr>
              <a:t>1</a:t>
            </a:r>
            <a:r>
              <a:rPr lang="en-LB" baseline="30000" dirty="0">
                <a:latin typeface="+mn-lt"/>
              </a:rPr>
              <a:t>st</a:t>
            </a:r>
            <a:r>
              <a:rPr lang="en-LB" dirty="0">
                <a:latin typeface="+mn-lt"/>
              </a:rPr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812" y="2371813"/>
            <a:ext cx="5490994" cy="3280174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  <a:r>
              <a:rPr lang="en-US" dirty="0"/>
              <a:t>Pitchers table </a:t>
            </a:r>
            <a:endParaRPr lang="en-LB" dirty="0"/>
          </a:p>
          <a:p>
            <a:endParaRPr lang="en-LB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C04CEDD-DFB9-2649-06FB-2DD5D1A8F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795" y="2014059"/>
            <a:ext cx="8675887" cy="38390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8B8A27-DF03-4546-BA93-21C967D57E5C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3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LB" dirty="0"/>
              <a:t>Data – </a:t>
            </a:r>
            <a:r>
              <a:rPr lang="en-LB" dirty="0">
                <a:latin typeface="+mn-lt"/>
              </a:rPr>
              <a:t>2</a:t>
            </a:r>
            <a:r>
              <a:rPr lang="en-LB" baseline="30000" dirty="0">
                <a:latin typeface="+mn-lt"/>
              </a:rPr>
              <a:t>nd</a:t>
            </a:r>
            <a:r>
              <a:rPr lang="en-LB" dirty="0">
                <a:latin typeface="+mn-lt"/>
              </a:rPr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812" y="2371813"/>
            <a:ext cx="5490994" cy="3280174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  <a:r>
              <a:rPr lang="en-US" dirty="0"/>
              <a:t>Running splits  table </a:t>
            </a:r>
            <a:endParaRPr lang="en-LB" dirty="0"/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8B8A27-DF03-4546-BA93-21C967D57E5C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8E8899C-DD70-8280-A338-09F06FB5D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818" y="1855811"/>
            <a:ext cx="7323087" cy="481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3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29D2-260B-132D-6DAB-B61644C7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LB" dirty="0"/>
              <a:t>Data – </a:t>
            </a:r>
            <a:r>
              <a:rPr lang="en-LB" dirty="0">
                <a:latin typeface="+mn-lt"/>
              </a:rPr>
              <a:t>3</a:t>
            </a:r>
            <a:r>
              <a:rPr lang="en-LB" baseline="30000" dirty="0">
                <a:latin typeface="+mn-lt"/>
              </a:rPr>
              <a:t>rd</a:t>
            </a:r>
            <a:r>
              <a:rPr lang="en-LB" dirty="0">
                <a:latin typeface="+mn-lt"/>
              </a:rPr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2CEB-88B4-36AA-9746-3E736C0E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812" y="2371813"/>
            <a:ext cx="5490994" cy="3280174"/>
          </a:xfrm>
        </p:spPr>
        <p:txBody>
          <a:bodyPr>
            <a:normAutofit/>
          </a:bodyPr>
          <a:lstStyle/>
          <a:p>
            <a:r>
              <a:rPr lang="en-LB" dirty="0"/>
              <a:t> </a:t>
            </a:r>
            <a:r>
              <a:rPr lang="en-US" dirty="0" err="1"/>
              <a:t>Poptime</a:t>
            </a:r>
            <a:r>
              <a:rPr lang="en-US" dirty="0"/>
              <a:t> table </a:t>
            </a:r>
            <a:endParaRPr lang="en-LB" dirty="0"/>
          </a:p>
          <a:p>
            <a:endParaRPr lang="en-L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C2F-5DB2-1BD4-94CA-4EBF8821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8B8A27-DF03-4546-BA93-21C967D57E5C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16C0EAD-29A1-059E-20CF-8508A1AFB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582" y="1865376"/>
            <a:ext cx="7233636" cy="48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82029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{D65C9A1E-20DB-7F45-80C3-C47FF4770BA0}tf10001061</Template>
  <TotalTime>1481</TotalTime>
  <Words>176</Words>
  <Application>Microsoft Macintosh PowerPoint</Application>
  <PresentationFormat>Widescreen</PresentationFormat>
  <Paragraphs>48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-apple-system</vt:lpstr>
      <vt:lpstr>Arial</vt:lpstr>
      <vt:lpstr>Avenir Next LT Pro</vt:lpstr>
      <vt:lpstr>Calibri</vt:lpstr>
      <vt:lpstr>Modern Love</vt:lpstr>
      <vt:lpstr>Slack-Lato</vt:lpstr>
      <vt:lpstr>BohemianVTI</vt:lpstr>
      <vt:lpstr>Stealing Bases</vt:lpstr>
      <vt:lpstr>Content</vt:lpstr>
      <vt:lpstr>Baseball overview</vt:lpstr>
      <vt:lpstr>Stealing Bases</vt:lpstr>
      <vt:lpstr>Goal</vt:lpstr>
      <vt:lpstr>Data</vt:lpstr>
      <vt:lpstr>Data – 1st Dataset</vt:lpstr>
      <vt:lpstr>Data – 2nd Dataset</vt:lpstr>
      <vt:lpstr>Data – 3rd Dataset</vt:lpstr>
      <vt:lpstr>Data </vt:lpstr>
      <vt:lpstr>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Stealing Bases</dc:title>
  <dc:creator>Hady Semaan</dc:creator>
  <cp:lastModifiedBy>Hady Semaan</cp:lastModifiedBy>
  <cp:revision>9</cp:revision>
  <dcterms:created xsi:type="dcterms:W3CDTF">2023-01-13T20:15:09Z</dcterms:created>
  <dcterms:modified xsi:type="dcterms:W3CDTF">2023-01-15T15:37:56Z</dcterms:modified>
</cp:coreProperties>
</file>